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71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714" autoAdjust="0"/>
  </p:normalViewPr>
  <p:slideViewPr>
    <p:cSldViewPr>
      <p:cViewPr varScale="1">
        <p:scale>
          <a:sx n="71" d="100"/>
          <a:sy n="71" d="100"/>
        </p:scale>
        <p:origin x="-13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9600" dirty="0" smtClean="0">
                <a:solidFill>
                  <a:schemeClr val="bg1"/>
                </a:solidFill>
              </a:rPr>
              <a:t> </a:t>
            </a:r>
            <a:r>
              <a:rPr lang="ru-RU" sz="9600" dirty="0" smtClean="0">
                <a:solidFill>
                  <a:schemeClr val="bg1"/>
                </a:solidFill>
              </a:rPr>
              <a:t>«Ислам»</a:t>
            </a:r>
            <a:endParaRPr lang="ru-RU" sz="9600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105400"/>
            <a:ext cx="6400800" cy="1752600"/>
          </a:xfrm>
        </p:spPr>
        <p:txBody>
          <a:bodyPr/>
          <a:lstStyle/>
          <a:p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1872208"/>
          </a:xfrm>
        </p:spPr>
        <p:txBody>
          <a:bodyPr>
            <a:normAutofit fontScale="90000"/>
          </a:bodyPr>
          <a:lstStyle/>
          <a:p>
            <a:r>
              <a:rPr lang="vi-VN" sz="2000" dirty="0" smtClean="0"/>
              <a:t>Исла́м</a:t>
            </a:r>
            <a:r>
              <a:rPr lang="en-US" sz="2000" dirty="0" smtClean="0"/>
              <a:t>— </a:t>
            </a:r>
            <a:r>
              <a:rPr lang="vi-VN" sz="2000" dirty="0" smtClean="0"/>
              <a:t>монотеистическая мировая религия. Слово «ислам» переводится как «покорность», «подчинение» (законам Аллаха)</a:t>
            </a:r>
            <a:r>
              <a:rPr lang="ru-RU" sz="2000" dirty="0" smtClean="0"/>
              <a:t>. Приверженцев ислама называют мусульманами. Язык богослужения — классический арабский. В окончательном виде ислам был сформулирован в проповедях пророка Мухаммеда в VII веке. </a:t>
            </a:r>
            <a:r>
              <a:rPr lang="ru-RU" sz="2000" b="1" dirty="0" smtClean="0"/>
              <a:t>Ислам является второй по численности религией в мире (после христианства).</a:t>
            </a:r>
            <a:endParaRPr lang="ru-RU" sz="2000" b="1" dirty="0"/>
          </a:p>
        </p:txBody>
      </p:sp>
      <p:pic>
        <p:nvPicPr>
          <p:cNvPr id="4" name="Рисунок 3" descr="1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3048000"/>
            <a:ext cx="4680520" cy="3549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Символ ислама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08720"/>
          </a:xfrm>
        </p:spPr>
        <p:txBody>
          <a:bodyPr/>
          <a:lstStyle/>
          <a:p>
            <a:pPr algn="r">
              <a:buNone/>
            </a:pPr>
            <a:r>
              <a:rPr lang="ru-RU" sz="2000" dirty="0" smtClean="0"/>
              <a:t>Полумесяц, </a:t>
            </a:r>
            <a:r>
              <a:rPr lang="ru-RU" sz="2000" dirty="0" err="1" smtClean="0"/>
              <a:t>хилал</a:t>
            </a:r>
            <a:r>
              <a:rPr lang="ru-RU" sz="2000" dirty="0" smtClean="0"/>
              <a:t>, стал общепринятым символом ислама. Он издавна связан с царской властью и, кроме того, напоминает мусульманам о лунном календаре, который регулирует их религиозную жизнь.</a:t>
            </a:r>
          </a:p>
          <a:p>
            <a:endParaRPr lang="ru-RU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059832" y="2780928"/>
            <a:ext cx="2611388" cy="1909291"/>
          </a:xfrm>
          <a:prstGeom prst="rect">
            <a:avLst/>
          </a:prstGeom>
          <a:noFill/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1470025"/>
          </a:xfrm>
        </p:spPr>
        <p:txBody>
          <a:bodyPr/>
          <a:lstStyle/>
          <a:p>
            <a:r>
              <a:rPr lang="ru-RU" dirty="0" smtClean="0"/>
              <a:t>Молитва в исламе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1484784"/>
            <a:ext cx="6400800" cy="1752600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tx1"/>
                </a:solidFill>
              </a:rPr>
              <a:t>Минарет –</a:t>
            </a:r>
          </a:p>
          <a:p>
            <a:r>
              <a:rPr lang="ru-RU" sz="1800" dirty="0" smtClean="0">
                <a:solidFill>
                  <a:schemeClr val="tx1"/>
                </a:solidFill>
              </a:rPr>
              <a:t> символ величия </a:t>
            </a:r>
          </a:p>
          <a:p>
            <a:r>
              <a:rPr lang="ru-RU" sz="1800" dirty="0" smtClean="0">
                <a:solidFill>
                  <a:schemeClr val="tx1"/>
                </a:solidFill>
              </a:rPr>
              <a:t>                  Бога.</a:t>
            </a:r>
          </a:p>
          <a:p>
            <a:endParaRPr lang="ru-RU" sz="1800" dirty="0" smtClean="0">
              <a:solidFill>
                <a:schemeClr val="tx1"/>
              </a:solidFill>
            </a:endParaRPr>
          </a:p>
          <a:p>
            <a:r>
              <a:rPr lang="ru-RU" sz="1800" dirty="0" smtClean="0">
                <a:solidFill>
                  <a:schemeClr val="tx1"/>
                </a:solidFill>
              </a:rPr>
              <a:t>                      Молитвенный коврик – </a:t>
            </a:r>
            <a:r>
              <a:rPr lang="ru-RU" sz="1800" dirty="0" err="1" smtClean="0">
                <a:solidFill>
                  <a:schemeClr val="tx1"/>
                </a:solidFill>
              </a:rPr>
              <a:t>саджжаду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67544" y="1340768"/>
            <a:ext cx="2030412" cy="4176713"/>
          </a:xfrm>
          <a:prstGeom prst="rect">
            <a:avLst/>
          </a:prstGeom>
          <a:noFill/>
          <a:ln/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3" cstate="print"/>
          <a:srcRect t="1248" b="1872"/>
          <a:stretch>
            <a:fillRect/>
          </a:stretch>
        </p:blipFill>
        <p:spPr>
          <a:xfrm>
            <a:off x="5220072" y="3140968"/>
            <a:ext cx="2138363" cy="3384426"/>
          </a:xfrm>
          <a:prstGeom prst="rect">
            <a:avLst/>
          </a:prstGeom>
          <a:noFill/>
          <a:ln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713387"/>
          </a:xfrm>
        </p:spPr>
        <p:txBody>
          <a:bodyPr>
            <a:normAutofit fontScale="92500" lnSpcReduction="10000"/>
          </a:bodyPr>
          <a:lstStyle/>
          <a:p>
            <a:r>
              <a:rPr lang="ru-RU" sz="2000" dirty="0" smtClean="0"/>
              <a:t>Ислам — сравнительно молодая религия. В момент своего возникновения, с точки зрения ряда европейских и американских учёных, он был синкретической религией, впитавшей в себя элементы доисламских древних верований и культов арабов, </a:t>
            </a:r>
            <a:r>
              <a:rPr lang="ru-RU" sz="2000" dirty="0" err="1" smtClean="0"/>
              <a:t>ханифизм</a:t>
            </a:r>
            <a:r>
              <a:rPr lang="ru-RU" sz="2000" dirty="0" smtClean="0"/>
              <a:t>, иудаизм, христианство и маздеизм.</a:t>
            </a:r>
          </a:p>
          <a:p>
            <a:r>
              <a:rPr lang="ru-RU" sz="2000" dirty="0" smtClean="0"/>
              <a:t>Согласно сборнику хадисов имама </a:t>
            </a:r>
            <a:r>
              <a:rPr lang="ru-RU" sz="2000" dirty="0" err="1" smtClean="0"/>
              <a:t>аль-Бухари</a:t>
            </a:r>
            <a:r>
              <a:rPr lang="ru-RU" sz="2000" dirty="0" smtClean="0"/>
              <a:t>, в месяц Рамадан 610 года, когда пророку Мухаммеду было 40 лет, во время уединения в пещере </a:t>
            </a:r>
            <a:r>
              <a:rPr lang="ru-RU" sz="2000" dirty="0" err="1" smtClean="0"/>
              <a:t>Хира</a:t>
            </a:r>
            <a:r>
              <a:rPr lang="ru-RU" sz="2000" dirty="0" smtClean="0"/>
              <a:t> к нему явился ангел </a:t>
            </a:r>
            <a:r>
              <a:rPr lang="ru-RU" sz="2000" dirty="0" err="1" smtClean="0"/>
              <a:t>Джабраил</a:t>
            </a:r>
            <a:r>
              <a:rPr lang="ru-RU" sz="2000" dirty="0" smtClean="0"/>
              <a:t> и продиктовал ему первые пять </a:t>
            </a:r>
            <a:r>
              <a:rPr lang="ru-RU" sz="2000" dirty="0" err="1" smtClean="0"/>
              <a:t>аятов</a:t>
            </a:r>
            <a:r>
              <a:rPr lang="ru-RU" sz="2000" dirty="0" smtClean="0"/>
              <a:t> Корана. Этот (610 год) </a:t>
            </a:r>
            <a:r>
              <a:rPr lang="ru-RU" sz="2000" dirty="0" err="1" smtClean="0"/>
              <a:t>год</a:t>
            </a:r>
            <a:r>
              <a:rPr lang="ru-RU" sz="2000" dirty="0" smtClean="0"/>
              <a:t> можно считать годом возникновения ислама.</a:t>
            </a:r>
          </a:p>
          <a:p>
            <a:r>
              <a:rPr lang="ru-RU" sz="2000" dirty="0" smtClean="0"/>
              <a:t>В 613 году Мухаммед выступил в Мекке публично как пророк. Правящие круги Мекки отнеслись к Мухаммеду враждебно, его положение в Мекке стало рискованным, и в 622 году он был вынужден совершить переселение (хиджра) в Медину. Населявшие Медину племена </a:t>
            </a:r>
            <a:r>
              <a:rPr lang="ru-RU" sz="2000" dirty="0" err="1" smtClean="0"/>
              <a:t>ауса</a:t>
            </a:r>
            <a:r>
              <a:rPr lang="ru-RU" sz="2000" dirty="0" smtClean="0"/>
              <a:t> и </a:t>
            </a:r>
            <a:r>
              <a:rPr lang="ru-RU" sz="2000" dirty="0" err="1" smtClean="0"/>
              <a:t>хазрадж</a:t>
            </a:r>
            <a:r>
              <a:rPr lang="ru-RU" sz="2000" dirty="0" smtClean="0"/>
              <a:t>, перейдя в ислам, стали основной группой приверженцев Мухаммеда. К концу жизни Мухаммеда образовалось исламское теократическое государство, занимавшее весь Аравийский полуостров — Арабский халифат.</a:t>
            </a:r>
            <a:endParaRPr lang="ru-RU" sz="2000" dirty="0"/>
          </a:p>
        </p:txBody>
      </p:sp>
      <p:pic>
        <p:nvPicPr>
          <p:cNvPr id="4" name="Рисунок 3" descr="d0b8d181d0bbd0b0d0b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4725144"/>
            <a:ext cx="2160240" cy="21328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4525963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В результате арабских завоеваний ислам распространился на Среднем и Ближнем Востоке, позднее — в некоторых странах Дальнего Востока, Юго-Восточной Азии, Африки.</a:t>
            </a:r>
            <a:endParaRPr lang="ru-RU" sz="2000" dirty="0"/>
          </a:p>
        </p:txBody>
      </p:sp>
      <p:pic>
        <p:nvPicPr>
          <p:cNvPr id="4" name="Рисунок 3" descr="ae06446f75336336.460.v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785937"/>
            <a:ext cx="5544616" cy="35872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"/>
            <a:ext cx="8229600" cy="2564904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В настоящее время, ислам является наиболее быстро растущей религией в мире. Общее количество мусульман составляет, по разным оценкам, от 1,2 млрд. до 1,57 млрд. Быстрыми темпами растёт мусульманское население традиционно христианских регионов — Западной Европы и Северной Америки. С 1950 по 2000 год доля мусульман в населении Западной Европы утроилась, а в американском — выросла в 14 раз. Сейчас в Западной Европе, по разным данным, насчитывается от 14 млн. до 20 млн. мусульман</a:t>
            </a:r>
            <a:r>
              <a:rPr lang="ru-RU" sz="2000" dirty="0" smtClean="0"/>
              <a:t>. </a:t>
            </a:r>
            <a:r>
              <a:rPr lang="ru-RU" sz="1800" dirty="0" smtClean="0"/>
              <a:t>В 28 странах ислам признан государственной или официальной религией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4" name="Рисунок 3" descr="800px-World_Muslim_Population_Pew_Forum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560" y="2492896"/>
            <a:ext cx="7344816" cy="3744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6632"/>
            <a:ext cx="8229600" cy="3384377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Коран — священная книга ислама. Согласно учению большинства суннитов и </a:t>
            </a:r>
            <a:r>
              <a:rPr lang="ru-RU" sz="2000" dirty="0" err="1" smtClean="0"/>
              <a:t>шиитов-двунадесятников</a:t>
            </a:r>
            <a:r>
              <a:rPr lang="ru-RU" sz="2000" dirty="0" smtClean="0"/>
              <a:t>, Коран является прямым, вечным и несотворённым словом Божьим. Коран был ниспослан Богом на Седьмое </a:t>
            </a:r>
            <a:r>
              <a:rPr lang="ru-RU" sz="2000" dirty="0" err="1" smtClean="0"/>
              <a:t>Небо,а</a:t>
            </a:r>
            <a:r>
              <a:rPr lang="ru-RU" sz="2000" dirty="0" smtClean="0"/>
              <a:t> затем ангел </a:t>
            </a:r>
            <a:r>
              <a:rPr lang="ru-RU" sz="2000" dirty="0" err="1" smtClean="0"/>
              <a:t>Джабраил</a:t>
            </a:r>
            <a:r>
              <a:rPr lang="ru-RU" sz="2000" dirty="0" smtClean="0"/>
              <a:t> передавал его по частям пророку Мухаммеду путём Откровения в течение 23 лет его пророческой деятельности. Коран является Аманатом для всех мусульман.</a:t>
            </a:r>
          </a:p>
          <a:p>
            <a:r>
              <a:rPr lang="ru-RU" sz="2000" dirty="0" smtClean="0"/>
              <a:t>Слово «Коран» происходит от арабского </a:t>
            </a:r>
            <a:r>
              <a:rPr lang="ru-RU" sz="2000" dirty="0" err="1" smtClean="0"/>
              <a:t>кыраа</a:t>
            </a:r>
            <a:r>
              <a:rPr lang="ru-RU" sz="2000" dirty="0" smtClean="0"/>
              <a:t> («чтение вслух, наизусть»). Коран состоит из 114 сур (глав) и более 6200 </a:t>
            </a:r>
            <a:r>
              <a:rPr lang="ru-RU" sz="2000" dirty="0" err="1" smtClean="0"/>
              <a:t>аятов</a:t>
            </a:r>
            <a:r>
              <a:rPr lang="ru-RU" sz="2000" dirty="0" smtClean="0"/>
              <a:t> (стихов).</a:t>
            </a:r>
            <a:endParaRPr lang="ru-RU" sz="2000" dirty="0"/>
          </a:p>
        </p:txBody>
      </p:sp>
      <p:pic>
        <p:nvPicPr>
          <p:cNvPr id="4" name="Рисунок 3" descr="qur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429000"/>
            <a:ext cx="3538344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u5_Koran_i_chetk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3429000"/>
            <a:ext cx="2245504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koran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3068960"/>
            <a:ext cx="3059832" cy="378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ru-RU" sz="2000" dirty="0" smtClean="0"/>
              <a:t>Понятие «ислам» тесно переплетено и неразрывно связано с понятием «вера» (</a:t>
            </a:r>
            <a:r>
              <a:rPr lang="ru-RU" sz="2000" dirty="0" err="1" smtClean="0"/>
              <a:t>иман</a:t>
            </a:r>
            <a:r>
              <a:rPr lang="ru-RU" sz="2000" dirty="0" smtClean="0"/>
              <a:t>). Под обобщающим названием «Столпы веры» понимают идеологические основы религии. В исламском вероучении существуют шесть основополагающих постулатов:</a:t>
            </a:r>
          </a:p>
          <a:p>
            <a:r>
              <a:rPr lang="ru-RU" sz="2000" dirty="0" smtClean="0"/>
              <a:t>Вера в Аллаха — творца всего сущего. Включает в себя ряд положений, главным из которых является Единобожие.</a:t>
            </a:r>
          </a:p>
          <a:p>
            <a:r>
              <a:rPr lang="ru-RU" sz="2000" dirty="0" smtClean="0"/>
              <a:t>Вера в ангелов. Ангелы — существа, сотворённые Аллахом из света, исполнители Божьей воли.</a:t>
            </a:r>
          </a:p>
          <a:p>
            <a:r>
              <a:rPr lang="ru-RU" sz="2000" dirty="0" smtClean="0"/>
              <a:t>Вера в Священные писания, ниспосланные Аллахом через пророков. </a:t>
            </a:r>
          </a:p>
          <a:p>
            <a:r>
              <a:rPr lang="ru-RU" sz="2000" dirty="0" smtClean="0"/>
              <a:t>Вера в пророков (посланников) божьих. Кораном и Сунной предписывается принять истинными всех посланников Аллаха. Они были посланы к разным народам и племенам, но посланником ко всему человечеству был только Мухаммед.</a:t>
            </a:r>
          </a:p>
          <a:p>
            <a:r>
              <a:rPr lang="ru-RU" sz="2000" dirty="0" smtClean="0"/>
              <a:t>Вера в Судный день. Включает в себя веру в конец света, грядущее воскрешение, Божий Суд, наличие Ада и Рая (</a:t>
            </a:r>
            <a:r>
              <a:rPr lang="ru-RU" sz="2000" dirty="0" err="1" smtClean="0"/>
              <a:t>Ахира</a:t>
            </a:r>
            <a:r>
              <a:rPr lang="ru-RU" sz="2000" dirty="0" smtClean="0"/>
              <a:t>).</a:t>
            </a:r>
          </a:p>
          <a:p>
            <a:r>
              <a:rPr lang="ru-RU" sz="2000" dirty="0" smtClean="0"/>
              <a:t>Вера в предопределение. Мусульмане верят в то, что Аллах предопределил судьбы всего сущего (</a:t>
            </a:r>
            <a:r>
              <a:rPr lang="ru-RU" sz="2000" dirty="0" err="1" smtClean="0"/>
              <a:t>Кадар</a:t>
            </a:r>
            <a:r>
              <a:rPr lang="ru-RU" sz="2000" dirty="0" smtClean="0"/>
              <a:t>), то есть — в то, что все события происходят по замыслу творца.</a:t>
            </a:r>
            <a:endParaRPr lang="ru-RU" sz="2000" dirty="0"/>
          </a:p>
        </p:txBody>
      </p:sp>
      <p:pic>
        <p:nvPicPr>
          <p:cNvPr id="4" name="Рисунок 3" descr="Allah-e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3933056"/>
            <a:ext cx="3960440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268767545_crescen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666406">
            <a:off x="42662" y="4470111"/>
            <a:ext cx="2812027" cy="2048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Dini Resimler (17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41008">
            <a:off x="6876256" y="4293096"/>
            <a:ext cx="2153695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Пять столпов ислама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96753"/>
            <a:ext cx="8229600" cy="3960440"/>
          </a:xfrm>
        </p:spPr>
        <p:txBody>
          <a:bodyPr>
            <a:noAutofit/>
          </a:bodyPr>
          <a:lstStyle/>
          <a:p>
            <a:r>
              <a:rPr lang="ru-RU" sz="1500" b="1" dirty="0" err="1" smtClean="0"/>
              <a:t>Шахада</a:t>
            </a:r>
            <a:r>
              <a:rPr lang="ru-RU" sz="1500" b="1" dirty="0" smtClean="0"/>
              <a:t> </a:t>
            </a:r>
            <a:r>
              <a:rPr lang="ru-RU" sz="1500" dirty="0" smtClean="0"/>
              <a:t>— соблюдение строжайшего единобожия (</a:t>
            </a:r>
            <a:r>
              <a:rPr lang="ru-RU" sz="1500" dirty="0" err="1" smtClean="0"/>
              <a:t>Таухид</a:t>
            </a:r>
            <a:r>
              <a:rPr lang="ru-RU" sz="1500" dirty="0" smtClean="0"/>
              <a:t>). </a:t>
            </a:r>
          </a:p>
          <a:p>
            <a:r>
              <a:rPr lang="ru-RU" sz="1500" b="1" dirty="0" smtClean="0"/>
              <a:t>Намаз </a:t>
            </a:r>
            <a:r>
              <a:rPr lang="ru-RU" sz="1500" dirty="0" smtClean="0"/>
              <a:t>— совершение ежедневной пятикратной молитвы (салят). Мусульмане совершают молитву строго определённым образом, в предписанное время, сопровождают её соответствующими положениями тела. В разных </a:t>
            </a:r>
            <a:r>
              <a:rPr lang="ru-RU" sz="1500" dirty="0" err="1" smtClean="0"/>
              <a:t>мазхабах</a:t>
            </a:r>
            <a:r>
              <a:rPr lang="ru-RU" sz="1500" dirty="0" smtClean="0"/>
              <a:t> эти нормы отличаются незначительно. Во время молитвы читают суры Корана и мольбы (</a:t>
            </a:r>
            <a:r>
              <a:rPr lang="ru-RU" sz="1500" dirty="0" err="1" smtClean="0"/>
              <a:t>дуа</a:t>
            </a:r>
            <a:r>
              <a:rPr lang="ru-RU" sz="1500" dirty="0" smtClean="0"/>
              <a:t>).</a:t>
            </a:r>
          </a:p>
          <a:p>
            <a:r>
              <a:rPr lang="ru-RU" sz="1500" b="1" dirty="0" err="1" smtClean="0"/>
              <a:t>Закят</a:t>
            </a:r>
            <a:r>
              <a:rPr lang="ru-RU" sz="1500" dirty="0" smtClean="0"/>
              <a:t> — материальное пожертвование. Мусульманин обязан ежегодно отдавать часть средств в помощь обездоленным и беднякам, сиротам, а также на некоторые социальные программы. </a:t>
            </a:r>
            <a:r>
              <a:rPr lang="ru-RU" sz="1500" dirty="0" err="1" smtClean="0"/>
              <a:t>Закят</a:t>
            </a:r>
            <a:r>
              <a:rPr lang="ru-RU" sz="1500" dirty="0" smtClean="0"/>
              <a:t> взимают в строго определенном количестве. Малоимущие мусульмане освобождены от выплаты </a:t>
            </a:r>
            <a:r>
              <a:rPr lang="ru-RU" sz="1500" dirty="0" err="1" smtClean="0"/>
              <a:t>закята</a:t>
            </a:r>
            <a:r>
              <a:rPr lang="ru-RU" sz="1500" dirty="0" smtClean="0"/>
              <a:t>. </a:t>
            </a:r>
            <a:r>
              <a:rPr lang="ru-RU" sz="1500" dirty="0" err="1" smtClean="0"/>
              <a:t>Закят</a:t>
            </a:r>
            <a:r>
              <a:rPr lang="ru-RU" sz="1500" dirty="0" smtClean="0"/>
              <a:t> — это разновидность поклонения Аллаху посредством расходования имущества.</a:t>
            </a:r>
          </a:p>
          <a:p>
            <a:r>
              <a:rPr lang="ru-RU" sz="1500" b="1" dirty="0" err="1" smtClean="0"/>
              <a:t>Саум</a:t>
            </a:r>
            <a:r>
              <a:rPr lang="ru-RU" sz="1500" b="1" dirty="0" smtClean="0"/>
              <a:t> </a:t>
            </a:r>
            <a:r>
              <a:rPr lang="ru-RU" sz="1500" dirty="0" smtClean="0"/>
              <a:t>(</a:t>
            </a:r>
            <a:r>
              <a:rPr lang="ru-RU" sz="1500" dirty="0" err="1" smtClean="0"/>
              <a:t>тюрк</a:t>
            </a:r>
            <a:r>
              <a:rPr lang="ru-RU" sz="1500" dirty="0" smtClean="0"/>
              <a:t>. ураза) — соблюдение поста в месяц Рамадан. Сущность поста заключается в поклонении Богу посредством воздержания от еды, питья и интимной близости в светлое время суток, более усердным служением Господу и старательным воздержанием от грехов в этот месяц.</a:t>
            </a:r>
          </a:p>
          <a:p>
            <a:r>
              <a:rPr lang="ru-RU" sz="1500" b="1" dirty="0" smtClean="0"/>
              <a:t>Хадж </a:t>
            </a:r>
            <a:r>
              <a:rPr lang="ru-RU" sz="1500" dirty="0" smtClean="0"/>
              <a:t>— совершение паломничества в Мекку. Этот столп ислама обязателен к совершению один раз в жизни, только для тех мусульман, которые материально и физически могут совершить его.</a:t>
            </a:r>
          </a:p>
          <a:p>
            <a:endParaRPr lang="ru-RU" sz="1500" dirty="0" smtClean="0"/>
          </a:p>
          <a:p>
            <a:r>
              <a:rPr lang="ru-RU" sz="1500" dirty="0" smtClean="0"/>
              <a:t>Перечисленные пять столпов составляют фундамент, на котором построена жизнь мусульман.</a:t>
            </a:r>
            <a:endParaRPr lang="ru-RU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Mosqu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2880320" cy="2016224"/>
          </a:xfrm>
        </p:spPr>
      </p:pic>
      <p:sp>
        <p:nvSpPr>
          <p:cNvPr id="5" name="Прямоугольник 4"/>
          <p:cNvSpPr/>
          <p:nvPr/>
        </p:nvSpPr>
        <p:spPr>
          <a:xfrm>
            <a:off x="323528" y="2420888"/>
            <a:ext cx="29523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Мусульмане, выполняющие намаз</a:t>
            </a:r>
            <a:endParaRPr lang="ru-RU" dirty="0"/>
          </a:p>
        </p:txBody>
      </p:sp>
      <p:pic>
        <p:nvPicPr>
          <p:cNvPr id="6" name="Рисунок 5" descr="Kaba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404664"/>
            <a:ext cx="5544616" cy="446449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067944" y="5157192"/>
            <a:ext cx="40915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Обряд хаджа (паломничества) в Мекке.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836712"/>
          </a:xfrm>
        </p:spPr>
        <p:txBody>
          <a:bodyPr/>
          <a:lstStyle/>
          <a:p>
            <a:r>
              <a:rPr lang="ru-RU" dirty="0" smtClean="0"/>
              <a:t>Мечеть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226084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Мечеть — сооружение для совершения коллективной молитвы и других видов поклонения в исламе. Мусульмане посещают мечеть для совершения обязательных ежедневных пятикратных, а также пятничных молитв. Также мечеть может служить местом собрания народа для принятия общих решений и учебным центром. Обычно мечети — это специально выстроенные здания, часто с куполами, минаретами.</a:t>
            </a:r>
            <a:endParaRPr lang="ru-RU" sz="2000" dirty="0"/>
          </a:p>
        </p:txBody>
      </p:sp>
      <p:pic>
        <p:nvPicPr>
          <p:cNvPr id="4" name="Рисунок 3" descr="4929ca6ae0b9f9f606f575a9b72df02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140968"/>
            <a:ext cx="3888432" cy="3456384"/>
          </a:xfrm>
          <a:prstGeom prst="rect">
            <a:avLst/>
          </a:prstGeom>
        </p:spPr>
      </p:pic>
      <p:pic>
        <p:nvPicPr>
          <p:cNvPr id="5" name="Рисунок 4" descr="image_45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3212976"/>
            <a:ext cx="2016224" cy="2808312"/>
          </a:xfrm>
          <a:prstGeom prst="rect">
            <a:avLst/>
          </a:prstGeom>
        </p:spPr>
      </p:pic>
      <p:pic>
        <p:nvPicPr>
          <p:cNvPr id="6" name="Рисунок 5" descr="x_75cee2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0152" y="3140968"/>
            <a:ext cx="3203848" cy="34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Исламские течения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548681"/>
            <a:ext cx="8229600" cy="4248472"/>
          </a:xfrm>
        </p:spPr>
        <p:txBody>
          <a:bodyPr>
            <a:normAutofit fontScale="92500" lnSpcReduction="20000"/>
          </a:bodyPr>
          <a:lstStyle/>
          <a:p>
            <a:r>
              <a:rPr lang="ru-RU" sz="2000" b="1" dirty="0" err="1" smtClean="0"/>
              <a:t>Сунниты</a:t>
            </a:r>
            <a:r>
              <a:rPr lang="ru-RU" sz="2000" dirty="0" err="1" smtClean="0"/>
              <a:t>.На</a:t>
            </a:r>
            <a:r>
              <a:rPr lang="ru-RU" sz="2000" dirty="0" smtClean="0"/>
              <a:t> сегодня сунниты представляют подавляющее большинство мусульман (около 85 %) и представлены в большинстве исламских стран (страны Ближнего Востока, Северной Африки, Центральной и Южной Азии и т. д.).</a:t>
            </a:r>
          </a:p>
          <a:p>
            <a:r>
              <a:rPr lang="ru-RU" sz="2000" b="1" dirty="0" err="1" smtClean="0"/>
              <a:t>Шииты</a:t>
            </a:r>
            <a:r>
              <a:rPr lang="ru-RU" sz="2000" dirty="0" err="1" smtClean="0"/>
              <a:t>.Шииты</a:t>
            </a:r>
            <a:r>
              <a:rPr lang="ru-RU" sz="2000" dirty="0" smtClean="0"/>
              <a:t> составляют вторую по численности группу мусульман (около 15 %) и традиционно делятся на умеренных </a:t>
            </a:r>
            <a:r>
              <a:rPr lang="ru-RU" sz="2000" dirty="0" err="1" smtClean="0"/>
              <a:t>шиитов-двунадесятников</a:t>
            </a:r>
            <a:r>
              <a:rPr lang="ru-RU" sz="2000" dirty="0" smtClean="0"/>
              <a:t> (Иран, Азербайджан, Бахрейн, Ирак и Ливан) и </a:t>
            </a:r>
            <a:r>
              <a:rPr lang="ru-RU" sz="2000" dirty="0" err="1" smtClean="0"/>
              <a:t>зейдитов</a:t>
            </a:r>
            <a:r>
              <a:rPr lang="ru-RU" sz="2000" dirty="0" smtClean="0"/>
              <a:t> (Йемен, Саудовская Аравия, Иран и Ирак), а также крайних шиитов исмаилитов, </a:t>
            </a:r>
            <a:r>
              <a:rPr lang="ru-RU" sz="2000" dirty="0" err="1" smtClean="0"/>
              <a:t>алавитов</a:t>
            </a:r>
            <a:r>
              <a:rPr lang="ru-RU" sz="2000" dirty="0" smtClean="0"/>
              <a:t> (Сирия, Турция, Ливан), </a:t>
            </a:r>
            <a:r>
              <a:rPr lang="ru-RU" sz="2000" dirty="0" err="1" smtClean="0"/>
              <a:t>алевитов</a:t>
            </a:r>
            <a:r>
              <a:rPr lang="ru-RU" sz="2000" dirty="0" smtClean="0"/>
              <a:t> и др.</a:t>
            </a:r>
          </a:p>
          <a:p>
            <a:r>
              <a:rPr lang="ru-RU" sz="2000" b="1" dirty="0" err="1" smtClean="0"/>
              <a:t>Хариджиты</a:t>
            </a:r>
            <a:r>
              <a:rPr lang="ru-RU" sz="2000" dirty="0" err="1" smtClean="0"/>
              <a:t>.Религиозные</a:t>
            </a:r>
            <a:r>
              <a:rPr lang="ru-RU" sz="2000" dirty="0" smtClean="0"/>
              <a:t> взгляды </a:t>
            </a:r>
            <a:r>
              <a:rPr lang="ru-RU" sz="2000" dirty="0" err="1" smtClean="0"/>
              <a:t>хариджитов</a:t>
            </a:r>
            <a:r>
              <a:rPr lang="ru-RU" sz="2000" dirty="0" smtClean="0"/>
              <a:t> во многом совпадают со взглядами суннитов, но </a:t>
            </a:r>
            <a:r>
              <a:rPr lang="ru-RU" sz="2000" dirty="0" err="1" smtClean="0"/>
              <a:t>хариджиты</a:t>
            </a:r>
            <a:r>
              <a:rPr lang="ru-RU" sz="2000" dirty="0" smtClean="0"/>
              <a:t> признают законными только двух первых халифов — Абу </a:t>
            </a:r>
            <a:r>
              <a:rPr lang="ru-RU" sz="2000" dirty="0" err="1" smtClean="0"/>
              <a:t>Бакра</a:t>
            </a:r>
            <a:r>
              <a:rPr lang="ru-RU" sz="2000" dirty="0" smtClean="0"/>
              <a:t> и </a:t>
            </a:r>
            <a:r>
              <a:rPr lang="ru-RU" sz="2000" dirty="0" err="1" smtClean="0"/>
              <a:t>Умар</a:t>
            </a:r>
            <a:r>
              <a:rPr lang="ru-RU" sz="2000" dirty="0" smtClean="0"/>
              <a:t> ибн Хаттаба, не признавая </a:t>
            </a:r>
            <a:r>
              <a:rPr lang="ru-RU" sz="2000" dirty="0" err="1" smtClean="0"/>
              <a:t>Усмана</a:t>
            </a:r>
            <a:r>
              <a:rPr lang="ru-RU" sz="2000" dirty="0" smtClean="0"/>
              <a:t>, Али и всех остальных.(Большая часть населения Омана)</a:t>
            </a:r>
          </a:p>
          <a:p>
            <a:r>
              <a:rPr lang="ru-RU" sz="2000" b="1" dirty="0" smtClean="0"/>
              <a:t>Прочие течения и </a:t>
            </a:r>
            <a:r>
              <a:rPr lang="ru-RU" sz="2000" b="1" dirty="0" err="1" smtClean="0"/>
              <a:t>секты</a:t>
            </a:r>
            <a:r>
              <a:rPr lang="ru-RU" sz="2000" dirty="0" err="1" smtClean="0"/>
              <a:t>.Помимо</a:t>
            </a:r>
            <a:r>
              <a:rPr lang="ru-RU" sz="2000" dirty="0" smtClean="0"/>
              <a:t> трёх основных исламских течений существует ещё ряд течений, принадлежность к исламу которых ставится под сомнение исламскими учёными-богословами. К ним относятся </a:t>
            </a:r>
            <a:r>
              <a:rPr lang="ru-RU" sz="2000" dirty="0" err="1" smtClean="0"/>
              <a:t>ахмадие</a:t>
            </a:r>
            <a:r>
              <a:rPr lang="ru-RU" sz="2000" dirty="0" smtClean="0"/>
              <a:t>, друзы, </a:t>
            </a:r>
            <a:r>
              <a:rPr lang="ru-RU" sz="2000" dirty="0" err="1" smtClean="0"/>
              <a:t>бахаи</a:t>
            </a:r>
            <a:r>
              <a:rPr lang="ru-RU" sz="2000" dirty="0" smtClean="0"/>
              <a:t>, </a:t>
            </a:r>
            <a:r>
              <a:rPr lang="ru-RU" sz="2000" dirty="0" err="1" smtClean="0"/>
              <a:t>низариты</a:t>
            </a:r>
            <a:r>
              <a:rPr lang="ru-RU" sz="2000" dirty="0" smtClean="0"/>
              <a:t> и др.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80px-Madhhab-ru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764704"/>
            <a:ext cx="7128792" cy="590465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07704" y="260648"/>
            <a:ext cx="453650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            </a:t>
            </a:r>
            <a:r>
              <a:rPr lang="ru-RU" sz="2200" dirty="0" smtClean="0"/>
              <a:t>  Исламские течения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/>
          <a:lstStyle/>
          <a:p>
            <a:r>
              <a:rPr lang="ru-RU" dirty="0" smtClean="0"/>
              <a:t>Ислам и общество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620688"/>
            <a:ext cx="8229600" cy="3960440"/>
          </a:xfrm>
        </p:spPr>
        <p:txBody>
          <a:bodyPr>
            <a:normAutofit fontScale="85000" lnSpcReduction="20000"/>
          </a:bodyPr>
          <a:lstStyle/>
          <a:p>
            <a:r>
              <a:rPr lang="ru-RU" sz="2000" dirty="0" smtClean="0"/>
              <a:t>Мужчина становится мусульманином после того, как над ним в раннем возрасте совершается обряд обрезания.</a:t>
            </a:r>
          </a:p>
          <a:p>
            <a:r>
              <a:rPr lang="ru-RU" sz="2000" dirty="0" smtClean="0"/>
              <a:t> Заключение брака совершается в присутствии духовных лиц, ими фиксируется и закрепляется чтением священных текстов Корана.</a:t>
            </a:r>
          </a:p>
          <a:p>
            <a:r>
              <a:rPr lang="ru-RU" sz="2000" dirty="0" smtClean="0"/>
              <a:t>Ислам разрешает мужчине иметь до четырех жен, если он в состоянии их одинаково хорошо содержать.</a:t>
            </a:r>
          </a:p>
          <a:p>
            <a:r>
              <a:rPr lang="ru-RU" sz="2000" dirty="0" smtClean="0"/>
              <a:t>Мужчины - мусульмане должны ходить с покрытой головой. Не позволяется  носить  одежды,  сделанные  из  шелка. не  следует носить никаких иных украшений, кроме  обручального  кольца,  которое  должно быть серебряным, а не золотым.</a:t>
            </a:r>
          </a:p>
          <a:p>
            <a:r>
              <a:rPr lang="ru-RU" sz="2000" dirty="0" smtClean="0"/>
              <a:t>Женщины должны закрывать лицо и тело от взглядов посторонних мужчин. Традиционная одежда мусульман широкая и удобная.</a:t>
            </a:r>
          </a:p>
          <a:p>
            <a:r>
              <a:rPr lang="ru-RU" sz="2000" dirty="0" smtClean="0"/>
              <a:t>Обычным атрибутом благочестивого мусульманина являются четки из 99 или 33 бусин, служащие для счета славословий Аллаху.</a:t>
            </a:r>
          </a:p>
          <a:p>
            <a:r>
              <a:rPr lang="ru-RU" sz="2000" dirty="0" smtClean="0"/>
              <a:t>В исламе пища является либо  </a:t>
            </a:r>
            <a:r>
              <a:rPr lang="ru-RU" sz="2000" dirty="0" err="1" smtClean="0"/>
              <a:t>халал</a:t>
            </a:r>
            <a:r>
              <a:rPr lang="ru-RU" sz="2000" dirty="0" smtClean="0"/>
              <a:t>,  </a:t>
            </a:r>
            <a:r>
              <a:rPr lang="ru-RU" sz="2000" dirty="0" err="1" smtClean="0"/>
              <a:t>либо</a:t>
            </a:r>
            <a:r>
              <a:rPr lang="ru-RU" sz="2000" dirty="0" smtClean="0"/>
              <a:t>  </a:t>
            </a:r>
            <a:r>
              <a:rPr lang="ru-RU" sz="2000" dirty="0" err="1" smtClean="0"/>
              <a:t>харам</a:t>
            </a:r>
            <a:r>
              <a:rPr lang="ru-RU" sz="2000" dirty="0" smtClean="0"/>
              <a:t>.  Та,  что  </a:t>
            </a:r>
            <a:r>
              <a:rPr lang="ru-RU" sz="2000" dirty="0" err="1" smtClean="0"/>
              <a:t>халал</a:t>
            </a:r>
            <a:r>
              <a:rPr lang="ru-RU" sz="2000" dirty="0" smtClean="0"/>
              <a:t>,  -дозволена, а та, что </a:t>
            </a:r>
            <a:r>
              <a:rPr lang="ru-RU" sz="2000" dirty="0" err="1" smtClean="0"/>
              <a:t>харам</a:t>
            </a:r>
            <a:r>
              <a:rPr lang="ru-RU" sz="2000" dirty="0" smtClean="0"/>
              <a:t>, - запретна(например свинина, мясо хищных птиц, животных с клыками и когтями, грызунов, рептилий  и  насекомых.</a:t>
            </a:r>
          </a:p>
        </p:txBody>
      </p:sp>
      <p:pic>
        <p:nvPicPr>
          <p:cNvPr id="6" name="Рисунок 5" descr="islamic_fashion_festival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2198" y="4437112"/>
            <a:ext cx="2472139" cy="22385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1278</Words>
  <Application>Microsoft Office PowerPoint</Application>
  <PresentationFormat>Экран (4:3)</PresentationFormat>
  <Paragraphs>50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«Ислам»</vt:lpstr>
      <vt:lpstr>Исла́м— монотеистическая мировая религия. Слово «ислам» переводится как «покорность», «подчинение» (законам Аллаха). Приверженцев ислама называют мусульманами. Язык богослужения — классический арабский. В окончательном виде ислам был сформулирован в проповедях пророка Мухаммеда в VII веке. Ислам является второй по численности религией в мире (после христианства).</vt:lpstr>
      <vt:lpstr>Символ ислама</vt:lpstr>
      <vt:lpstr>Молитва в исламе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Пять столпов ислама</vt:lpstr>
      <vt:lpstr>Презентация PowerPoint</vt:lpstr>
      <vt:lpstr>Мечеть</vt:lpstr>
      <vt:lpstr>Исламские течения</vt:lpstr>
      <vt:lpstr>Презентация PowerPoint</vt:lpstr>
      <vt:lpstr>Ислам и общество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тему: «Ислам»</dc:title>
  <dc:creator>Ponka</dc:creator>
  <cp:lastModifiedBy>pavilion</cp:lastModifiedBy>
  <cp:revision>12</cp:revision>
  <dcterms:created xsi:type="dcterms:W3CDTF">2012-05-03T13:34:54Z</dcterms:created>
  <dcterms:modified xsi:type="dcterms:W3CDTF">2013-10-02T17:32:41Z</dcterms:modified>
</cp:coreProperties>
</file>